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2" r:id="rId2"/>
    <p:sldId id="257" r:id="rId3"/>
    <p:sldId id="258" r:id="rId4"/>
    <p:sldId id="259" r:id="rId5"/>
    <p:sldId id="256" r:id="rId6"/>
    <p:sldId id="260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C2C3D-6216-43C8-9F39-0A1DE1C9B4F1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1E2BF-DC97-47C3-9D2A-4CA0334C2A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DFD0-BFFB-409B-981F-515F81D4A6C2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A6EE9-8B81-4CBF-989B-3B7E39E732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 Division of Forest Resources: Wildfire Activity and Outlook for Winter / Spring 2011</a:t>
            </a:r>
            <a:endParaRPr lang="en-US" dirty="0"/>
          </a:p>
        </p:txBody>
      </p:sp>
      <p:pic>
        <p:nvPicPr>
          <p:cNvPr id="5" name="Picture 4" descr="NCFS Color_Trans bac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1051278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5943600"/>
            <a:ext cx="226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Paul Gellerstedt, NCFS</a:t>
            </a:r>
          </a:p>
          <a:p>
            <a:r>
              <a:rPr lang="en-US" dirty="0" smtClean="0"/>
              <a:t>24 March 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 Division of Forest Resources – 2011 Wildfire Activity</a:t>
            </a:r>
            <a:endParaRPr lang="en-US" dirty="0"/>
          </a:p>
        </p:txBody>
      </p:sp>
      <p:pic>
        <p:nvPicPr>
          <p:cNvPr id="5" name="Picture 4" descr="NCFS Color_Trans ba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051278" cy="10668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676400"/>
          <a:ext cx="7772401" cy="4484470"/>
        </p:xfrm>
        <a:graphic>
          <a:graphicData uri="http://schemas.openxmlformats.org/drawingml/2006/table">
            <a:tbl>
              <a:tblPr/>
              <a:tblGrid>
                <a:gridCol w="3331029"/>
                <a:gridCol w="2220686"/>
                <a:gridCol w="2220686"/>
              </a:tblGrid>
              <a:tr h="45329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FF"/>
                          </a:solidFill>
                        </a:rPr>
                        <a:t>Period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FFFF"/>
                          </a:solidFill>
                        </a:rPr>
                        <a:t># </a:t>
                      </a:r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Fires*</a:t>
                      </a:r>
                      <a:endParaRPr lang="en-US" sz="2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FFFF"/>
                          </a:solidFill>
                        </a:rPr>
                        <a:t># </a:t>
                      </a:r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Acres*</a:t>
                      </a:r>
                      <a:endParaRPr lang="en-US" sz="2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93262">
                <a:tc>
                  <a:txBody>
                    <a:bodyPr/>
                    <a:lstStyle/>
                    <a:p>
                      <a:r>
                        <a:rPr lang="en-US" sz="2800" dirty="0"/>
                        <a:t>March 22, 2011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321.6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62">
                <a:tc>
                  <a:txBody>
                    <a:bodyPr/>
                    <a:lstStyle/>
                    <a:p>
                      <a:r>
                        <a:rPr lang="en-US" sz="2800"/>
                        <a:t>Month to date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575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2,326.0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62">
                <a:tc>
                  <a:txBody>
                    <a:bodyPr/>
                    <a:lstStyle/>
                    <a:p>
                      <a:r>
                        <a:rPr lang="en-US" sz="2800"/>
                        <a:t>Year to date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2,559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14,715.5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62">
                <a:tc>
                  <a:txBody>
                    <a:bodyPr/>
                    <a:lstStyle/>
                    <a:p>
                      <a:r>
                        <a:rPr lang="en-US" sz="2800"/>
                        <a:t>10yr avg, Jan-Mar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2,083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9,827.0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62">
                <a:tc>
                  <a:txBody>
                    <a:bodyPr/>
                    <a:lstStyle/>
                    <a:p>
                      <a:r>
                        <a:rPr lang="en-US" sz="2800"/>
                        <a:t>10yr avg, 2001-2010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4,719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25,376.0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6248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These numbers are preliminary until finalized in the Fire Report System.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Keetch-Byram</a:t>
            </a:r>
            <a:r>
              <a:rPr lang="en-US" dirty="0" smtClean="0"/>
              <a:t> Drought Index (KBDI)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0"/>
            <a:ext cx="52578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 smtClean="0"/>
              <a:t>Between </a:t>
            </a:r>
            <a:r>
              <a:rPr lang="en-US" sz="1200" b="1" dirty="0" smtClean="0"/>
              <a:t>0 and 200</a:t>
            </a:r>
            <a:r>
              <a:rPr lang="en-US" sz="1200" dirty="0" smtClean="0"/>
              <a:t>, soil moisture and large class fuel moistures are high and do not contribute significantly to fire intensity.</a:t>
            </a:r>
          </a:p>
          <a:p>
            <a:r>
              <a:rPr lang="en-US" sz="1200" dirty="0" smtClean="0"/>
              <a:t>Readings of </a:t>
            </a:r>
            <a:r>
              <a:rPr lang="en-US" sz="1200" b="1" dirty="0" smtClean="0"/>
              <a:t>201-400</a:t>
            </a:r>
            <a:r>
              <a:rPr lang="en-US" sz="1200" dirty="0" smtClean="0"/>
              <a:t> are typical of late spring, early growing season. Lower litter and duff layers are drying and beginning to contribute to fire intensity.</a:t>
            </a:r>
          </a:p>
          <a:p>
            <a:r>
              <a:rPr lang="en-US" sz="1200" dirty="0" smtClean="0"/>
              <a:t>Readings of </a:t>
            </a:r>
            <a:r>
              <a:rPr lang="en-US" sz="1200" b="1" dirty="0" smtClean="0"/>
              <a:t>401-600</a:t>
            </a:r>
            <a:r>
              <a:rPr lang="en-US" sz="1200" dirty="0" smtClean="0"/>
              <a:t> are typical of late summer, early fall. Lower litter and duff layers burn intensely.</a:t>
            </a:r>
          </a:p>
          <a:p>
            <a:r>
              <a:rPr lang="en-US" sz="1200" dirty="0" smtClean="0"/>
              <a:t>Readings of </a:t>
            </a:r>
            <a:r>
              <a:rPr lang="en-US" sz="1200" b="1" dirty="0" smtClean="0"/>
              <a:t>601-800</a:t>
            </a:r>
            <a:r>
              <a:rPr lang="en-US" sz="1200" dirty="0" smtClean="0"/>
              <a:t> are associated with severe drought and increased wildfire occurrence. Intense, deep burning fires with significant downwind spotting. Extensive mop-up required. Live fuels burn actively.</a:t>
            </a: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105400"/>
            <a:ext cx="33527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KBDI</a:t>
            </a:r>
            <a:r>
              <a:rPr lang="en-US" sz="1400" dirty="0" smtClean="0"/>
              <a:t> is a soil/duff drought index that ranges from 0 (no drought) to 800 (extreme drought) and is based on soil capacity of 8 inches of water. Factors in the index are maximum daily temperature, daily precipitation, antecedent precipitation, and annual precipitation.</a:t>
            </a:r>
            <a:endParaRPr lang="en-US" sz="1400" dirty="0"/>
          </a:p>
        </p:txBody>
      </p:sp>
      <p:pic>
        <p:nvPicPr>
          <p:cNvPr id="14338" name="Picture 2" descr="KBDI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912375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3886200"/>
            <a:ext cx="1815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March 22, 2011</a:t>
            </a:r>
            <a:endParaRPr lang="en-US" sz="2000" dirty="0"/>
          </a:p>
        </p:txBody>
      </p:sp>
      <p:pic>
        <p:nvPicPr>
          <p:cNvPr id="7" name="Picture 6" descr="NCFS Color_Trans bac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1051278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686800" cy="715962"/>
          </a:xfrm>
        </p:spPr>
        <p:txBody>
          <a:bodyPr>
            <a:noAutofit/>
          </a:bodyPr>
          <a:lstStyle/>
          <a:p>
            <a:r>
              <a:rPr lang="en-US" sz="2800" b="1" dirty="0"/>
              <a:t>Wildland Fire Outlook – </a:t>
            </a:r>
            <a:r>
              <a:rPr lang="en-US" sz="2800" b="1" dirty="0" smtClean="0"/>
              <a:t>March </a:t>
            </a:r>
            <a:r>
              <a:rPr lang="en-US" sz="2800" b="1" dirty="0"/>
              <a:t>through </a:t>
            </a:r>
            <a:r>
              <a:rPr lang="en-US" sz="2800" b="1" dirty="0" smtClean="0"/>
              <a:t>June 2011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229600" cy="639762"/>
          </a:xfrm>
        </p:spPr>
        <p:txBody>
          <a:bodyPr>
            <a:noAutofit/>
          </a:bodyPr>
          <a:lstStyle/>
          <a:p>
            <a:r>
              <a:rPr lang="en-US" sz="1800" dirty="0"/>
              <a:t>La Niña: </a:t>
            </a:r>
            <a:r>
              <a:rPr lang="en-US" sz="1800" b="0" dirty="0"/>
              <a:t>The ongoing </a:t>
            </a:r>
            <a:r>
              <a:rPr lang="en-US" sz="1800" b="0" dirty="0" smtClean="0"/>
              <a:t>La </a:t>
            </a:r>
            <a:r>
              <a:rPr lang="en-US" sz="1800" b="0" dirty="0"/>
              <a:t>Niña influence is expected to continue well into 2011. </a:t>
            </a:r>
            <a:r>
              <a:rPr lang="en-US" sz="1800" b="0" dirty="0" smtClean="0"/>
              <a:t>This tends </a:t>
            </a:r>
            <a:r>
              <a:rPr lang="en-US" sz="1800" b="0" dirty="0"/>
              <a:t>to result in drier and </a:t>
            </a:r>
            <a:r>
              <a:rPr lang="en-US" sz="1800" b="0" dirty="0" smtClean="0"/>
              <a:t>warmer </a:t>
            </a:r>
            <a:r>
              <a:rPr lang="en-US" sz="1800" b="0" dirty="0"/>
              <a:t>than usual weather across the </a:t>
            </a:r>
            <a:r>
              <a:rPr lang="en-US" sz="1800" b="0" dirty="0" smtClean="0"/>
              <a:t>southeast, </a:t>
            </a:r>
            <a:r>
              <a:rPr lang="en-US" sz="1800" b="0" dirty="0"/>
              <a:t>contributing to increased fire potential.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33400" y="1981200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/>
              <a:t>Drought: </a:t>
            </a:r>
            <a:r>
              <a:rPr lang="en-US" dirty="0"/>
              <a:t>Persisting and developing drought across portions of the </a:t>
            </a:r>
            <a:r>
              <a:rPr lang="en-US" dirty="0" smtClean="0"/>
              <a:t>southeast, this will </a:t>
            </a:r>
            <a:r>
              <a:rPr lang="en-US" dirty="0"/>
              <a:t>promote above normal significant fire potential during the </a:t>
            </a:r>
            <a:r>
              <a:rPr lang="en-US" dirty="0" smtClean="0"/>
              <a:t>spring and summer.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3400" y="27130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/>
              <a:t>Fuel Dryness: </a:t>
            </a:r>
            <a:r>
              <a:rPr lang="en-US" dirty="0"/>
              <a:t>Dryness across the </a:t>
            </a:r>
            <a:r>
              <a:rPr lang="en-US" dirty="0" smtClean="0"/>
              <a:t>southeast will </a:t>
            </a:r>
            <a:r>
              <a:rPr lang="en-US" dirty="0"/>
              <a:t>expand areas </a:t>
            </a:r>
            <a:r>
              <a:rPr lang="en-US" dirty="0" smtClean="0"/>
              <a:t>of above </a:t>
            </a:r>
            <a:r>
              <a:rPr lang="en-US" dirty="0"/>
              <a:t>normal significant fire </a:t>
            </a:r>
            <a:r>
              <a:rPr lang="en-US" dirty="0" smtClean="0"/>
              <a:t>potential. 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NCFS Color_Trans ba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38200" cy="850576"/>
          </a:xfrm>
          <a:prstGeom prst="rect">
            <a:avLst/>
          </a:prstGeom>
        </p:spPr>
      </p:pic>
      <p:pic>
        <p:nvPicPr>
          <p:cNvPr id="15" name="Picture 14" descr="100_1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505200"/>
            <a:ext cx="4470400" cy="3352800"/>
          </a:xfrm>
          <a:prstGeom prst="rect">
            <a:avLst/>
          </a:prstGeom>
        </p:spPr>
      </p:pic>
      <p:pic>
        <p:nvPicPr>
          <p:cNvPr id="16" name="Picture 15" descr="IMG_0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52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predictiveservices.nifc.gov/outlooks/monthly_outl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75699" cy="678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redictiveservices.nifc.gov/outlooks/seasonal_outl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420"/>
            <a:ext cx="8874125" cy="685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331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NC Division of Forest Resources: Wildfire Activity and Outlook for Winter / Spring 2011</vt:lpstr>
      <vt:lpstr>NC Division of Forest Resources – 2011 Wildfire Activity</vt:lpstr>
      <vt:lpstr>Keetch-Byram Drought Index (KBDI)</vt:lpstr>
      <vt:lpstr>Wildland Fire Outlook – March through June 2011</vt:lpstr>
      <vt:lpstr>Slide 5</vt:lpstr>
      <vt:lpstr>Slide 6</vt:lpstr>
    </vt:vector>
  </TitlesOfParts>
  <Company>Division of Forest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gellerp</dc:creator>
  <cp:lastModifiedBy>gellerp</cp:lastModifiedBy>
  <cp:revision>27</cp:revision>
  <dcterms:created xsi:type="dcterms:W3CDTF">2011-03-23T15:24:13Z</dcterms:created>
  <dcterms:modified xsi:type="dcterms:W3CDTF">2011-03-23T19:27:39Z</dcterms:modified>
</cp:coreProperties>
</file>